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2"/>
  </p:notesMasterIdLst>
  <p:sldIdLst>
    <p:sldId id="256" r:id="rId2"/>
    <p:sldId id="264" r:id="rId3"/>
    <p:sldId id="257" r:id="rId4"/>
    <p:sldId id="265" r:id="rId5"/>
    <p:sldId id="259" r:id="rId6"/>
    <p:sldId id="263" r:id="rId7"/>
    <p:sldId id="260" r:id="rId8"/>
    <p:sldId id="261" r:id="rId9"/>
    <p:sldId id="262" r:id="rId10"/>
    <p:sldId id="25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AB0F6-F838-4525-801B-B3C929310EBF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2413F-8FB4-460C-9F8F-88CC0C395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19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413F-8FB4-460C-9F8F-88CC0C3957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6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413F-8FB4-460C-9F8F-88CC0C3957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47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413F-8FB4-460C-9F8F-88CC0C3957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03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81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69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7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94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7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1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47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9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BDF7-7F6B-41E6-AE00-D9E5B27547A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3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ABDF7-7F6B-41E6-AE00-D9E5B27547AA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67B80-8A40-4065-83CD-827ABBB4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1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exwenzhenhe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unast@rpi.edu" TargetMode="External"/><Relationship Id="rId5" Type="http://schemas.openxmlformats.org/officeDocument/2006/relationships/hyperlink" Target="mailto:thilankawillbe@gmail.com" TargetMode="External"/><Relationship Id="rId4" Type="http://schemas.openxmlformats.org/officeDocument/2006/relationships/hyperlink" Target="mailto:hea2@rpi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ssd.copernicus.org/articles/9/697/2017/essd-9-697-2017-discussion.html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mdpi.com/2072-4292/12/6/913/ht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pubs.acs.org/doi/full/10.1021/acs.est.0c01764" TargetMode="External"/><Relationship Id="rId4" Type="http://schemas.microsoft.com/office/2007/relationships/hdphoto" Target="../media/hdphoto2.wdp"/><Relationship Id="rId9" Type="http://schemas.openxmlformats.org/officeDocument/2006/relationships/hyperlink" Target="https://ehp.niehs.nih.gov/doi/10.1289/EHP376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alfiredata.org/" TargetMode="External"/><Relationship Id="rId2" Type="http://schemas.openxmlformats.org/officeDocument/2006/relationships/hyperlink" Target="https://sites.wustl.edu/acag/datasets/surface-pm2-5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wonder.cdc.gov/ucd-icd10.html" TargetMode="External"/><Relationship Id="rId4" Type="http://schemas.openxmlformats.org/officeDocument/2006/relationships/hyperlink" Target="https://www.ncei.noaa.gov/access/metadata/landing-page/bin/iso?id=gov.noaa.ncdc:C0000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data/datasets/time-series/demo/popest/intercensal-2000-2010-counties.html" TargetMode="External"/><Relationship Id="rId2" Type="http://schemas.openxmlformats.org/officeDocument/2006/relationships/hyperlink" Target="https://www.census.gov/geographies/mapping-files/time-series/geo/cartographic-boundar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ensus.gov/data/datasets/time-series/demo/popest/2010s-counties-total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nusuala1l2e3x4/Research-Spring2021/tree/main/code/plot_usa-outfiles/monthyDeathRat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nusuala1l2e3x4/Research-Spring2021/tree/main/code/read_acag_pm2-5-outfiles/TENA_2000-201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03A1ADE-C264-4F48-AD77-795C9D10D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343" y="5593876"/>
            <a:ext cx="1165905" cy="116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57D02-B561-41F3-AE8D-75DA13AFF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446" y="756329"/>
            <a:ext cx="10893179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FF9933"/>
                </a:solidFill>
                <a:effectLst/>
                <a:cs typeface="Arial" panose="020B0604020202020204" pitchFamily="34" charset="0"/>
              </a:rPr>
              <a:t>Impact of Fire Emissions on Air </a:t>
            </a:r>
            <a:r>
              <a:rPr lang="en-US" dirty="0">
                <a:solidFill>
                  <a:srgbClr val="FF9933"/>
                </a:solidFill>
                <a:cs typeface="Arial" panose="020B0604020202020204" pitchFamily="34" charset="0"/>
              </a:rPr>
              <a:t>Q</a:t>
            </a:r>
            <a:r>
              <a:rPr lang="en-US" b="0" i="0" dirty="0">
                <a:solidFill>
                  <a:srgbClr val="FF9933"/>
                </a:solidFill>
                <a:effectLst/>
                <a:cs typeface="Arial" panose="020B0604020202020204" pitchFamily="34" charset="0"/>
              </a:rPr>
              <a:t>uality, </a:t>
            </a:r>
            <a:br>
              <a:rPr lang="en-US" b="0" i="0" dirty="0">
                <a:solidFill>
                  <a:srgbClr val="FF9933"/>
                </a:solidFill>
                <a:effectLst/>
                <a:cs typeface="Arial" panose="020B0604020202020204" pitchFamily="34" charset="0"/>
              </a:rPr>
            </a:br>
            <a:r>
              <a:rPr lang="en-US" b="0" i="0" dirty="0">
                <a:solidFill>
                  <a:srgbClr val="FF9933"/>
                </a:solidFill>
                <a:effectLst/>
                <a:cs typeface="Arial" panose="020B0604020202020204" pitchFamily="34" charset="0"/>
              </a:rPr>
              <a:t>Respiratory </a:t>
            </a:r>
            <a:r>
              <a:rPr lang="en-US" dirty="0">
                <a:solidFill>
                  <a:srgbClr val="FF9933"/>
                </a:solidFill>
                <a:cs typeface="Arial" panose="020B0604020202020204" pitchFamily="34" charset="0"/>
              </a:rPr>
              <a:t>D</a:t>
            </a:r>
            <a:r>
              <a:rPr lang="en-US" b="0" i="0" dirty="0">
                <a:solidFill>
                  <a:srgbClr val="FF9933"/>
                </a:solidFill>
                <a:effectLst/>
                <a:cs typeface="Arial" panose="020B0604020202020204" pitchFamily="34" charset="0"/>
              </a:rPr>
              <a:t>isease Incidence, and </a:t>
            </a:r>
            <a:br>
              <a:rPr lang="en-US" b="0" i="0" dirty="0">
                <a:solidFill>
                  <a:srgbClr val="FF9933"/>
                </a:solidFill>
                <a:effectLst/>
                <a:cs typeface="Arial" panose="020B0604020202020204" pitchFamily="34" charset="0"/>
              </a:rPr>
            </a:br>
            <a:r>
              <a:rPr lang="en-US" b="0" i="0" dirty="0">
                <a:solidFill>
                  <a:srgbClr val="FF9933"/>
                </a:solidFill>
                <a:effectLst/>
                <a:cs typeface="Arial" panose="020B0604020202020204" pitchFamily="34" charset="0"/>
              </a:rPr>
              <a:t>Healthcare </a:t>
            </a:r>
            <a:r>
              <a:rPr lang="en-US" dirty="0">
                <a:solidFill>
                  <a:srgbClr val="FF9933"/>
                </a:solidFill>
                <a:cs typeface="Arial" panose="020B0604020202020204" pitchFamily="34" charset="0"/>
              </a:rPr>
              <a:t>C</a:t>
            </a:r>
            <a:r>
              <a:rPr lang="en-US" b="0" i="0" dirty="0">
                <a:solidFill>
                  <a:srgbClr val="FF9933"/>
                </a:solidFill>
                <a:effectLst/>
                <a:cs typeface="Arial" panose="020B0604020202020204" pitchFamily="34" charset="0"/>
              </a:rPr>
              <a:t>osts</a:t>
            </a:r>
            <a:endParaRPr lang="en-US" dirty="0">
              <a:solidFill>
                <a:srgbClr val="FF9933"/>
              </a:solidFill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9B8C1-E08E-4025-A6E3-DADCCACEDA6C}"/>
              </a:ext>
            </a:extLst>
          </p:cNvPr>
          <p:cNvSpPr txBox="1"/>
          <p:nvPr/>
        </p:nvSpPr>
        <p:spPr>
          <a:xfrm>
            <a:off x="203446" y="4161641"/>
            <a:ext cx="4937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Alexander He</a:t>
            </a:r>
            <a:endParaRPr lang="en-US" b="1" dirty="0">
              <a:latin typeface="+mj-lt"/>
              <a:hlinkClick r:id="rId3"/>
            </a:endParaRPr>
          </a:p>
          <a:p>
            <a:r>
              <a:rPr lang="en-US" dirty="0">
                <a:latin typeface="+mj-lt"/>
                <a:hlinkClick r:id="rId3"/>
              </a:rPr>
              <a:t>alexwenzhenhe@gmail.com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  <a:hlinkClick r:id="rId4"/>
              </a:rPr>
              <a:t>hea2@rpi.edu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609-819-1937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9FF0D-DDAF-40D7-BA0B-CE94FC08DF0F}"/>
              </a:ext>
            </a:extLst>
          </p:cNvPr>
          <p:cNvSpPr txBox="1"/>
          <p:nvPr/>
        </p:nvSpPr>
        <p:spPr>
          <a:xfrm>
            <a:off x="8240028" y="4161641"/>
            <a:ext cx="4937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+mj-lt"/>
              </a:rPr>
              <a:t>Prof. </a:t>
            </a:r>
            <a:r>
              <a:rPr lang="en-US" b="1" i="0" dirty="0" err="1">
                <a:effectLst/>
                <a:latin typeface="+mj-lt"/>
              </a:rPr>
              <a:t>Thilanka</a:t>
            </a:r>
            <a:r>
              <a:rPr lang="en-US" b="1" i="0" dirty="0">
                <a:effectLst/>
                <a:latin typeface="+mj-lt"/>
              </a:rPr>
              <a:t> </a:t>
            </a:r>
            <a:r>
              <a:rPr lang="en-US" b="1" i="0" dirty="0" err="1">
                <a:effectLst/>
                <a:latin typeface="+mj-lt"/>
              </a:rPr>
              <a:t>Munasinghe</a:t>
            </a:r>
            <a:r>
              <a:rPr lang="en-US" b="1" i="0" dirty="0">
                <a:effectLst/>
                <a:latin typeface="+mj-lt"/>
              </a:rPr>
              <a:t> (Advisor) </a:t>
            </a:r>
            <a:endParaRPr lang="en-US" b="1" i="0" u="none" strike="noStrike" dirty="0">
              <a:effectLst/>
              <a:latin typeface="+mj-lt"/>
              <a:hlinkClick r:id="rId5"/>
            </a:endParaRPr>
          </a:p>
          <a:p>
            <a:r>
              <a:rPr lang="en-US" i="0" u="none" strike="noStrike" dirty="0">
                <a:effectLst/>
                <a:latin typeface="+mj-lt"/>
                <a:hlinkClick r:id="rId5"/>
              </a:rPr>
              <a:t>thilankawillbe@gmail.com</a:t>
            </a:r>
            <a:endParaRPr lang="en-US" i="0" u="none" strike="noStrike" dirty="0">
              <a:effectLst/>
              <a:latin typeface="+mj-lt"/>
            </a:endParaRPr>
          </a:p>
          <a:p>
            <a:r>
              <a:rPr lang="en-US" dirty="0">
                <a:latin typeface="+mj-lt"/>
                <a:hlinkClick r:id="rId6"/>
              </a:rPr>
              <a:t>munast@rpi.edu</a:t>
            </a:r>
            <a:endParaRPr lang="en-US" dirty="0">
              <a:latin typeface="+mj-lt"/>
            </a:endParaRPr>
          </a:p>
          <a:p>
            <a:r>
              <a:rPr lang="en-US" i="0" dirty="0">
                <a:effectLst/>
                <a:latin typeface="+mj-lt"/>
              </a:rPr>
              <a:t>857-998-8767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CE105-5302-400D-958C-BAF93F0B935B}"/>
              </a:ext>
            </a:extLst>
          </p:cNvPr>
          <p:cNvSpPr txBox="1"/>
          <p:nvPr/>
        </p:nvSpPr>
        <p:spPr>
          <a:xfrm>
            <a:off x="8240028" y="5853662"/>
            <a:ext cx="3118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+mj-lt"/>
              </a:rPr>
              <a:t>Rensselaer Polytechnic Institute</a:t>
            </a:r>
          </a:p>
          <a:p>
            <a:pPr algn="just"/>
            <a:r>
              <a:rPr lang="en-US" dirty="0">
                <a:latin typeface="+mj-lt"/>
              </a:rPr>
              <a:t>School of Science</a:t>
            </a:r>
          </a:p>
        </p:txBody>
      </p:sp>
    </p:spTree>
    <p:extLst>
      <p:ext uri="{BB962C8B-B14F-4D97-AF65-F5344CB8AC3E}">
        <p14:creationId xmlns:p14="http://schemas.microsoft.com/office/powerpoint/2010/main" val="197846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156AE-6C04-422E-829F-8078699C5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933"/>
                </a:solidFill>
              </a:rPr>
              <a:t>Analysis (In-Progress)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ADB4D-4542-4220-B3A5-512B21CDB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9933"/>
                </a:solidFill>
              </a:rPr>
              <a:t>Clustering</a:t>
            </a:r>
            <a:r>
              <a:rPr lang="en-US" dirty="0"/>
              <a:t> to identify isolated/recurrent hotspots of PM2.5, carbon emissions</a:t>
            </a:r>
          </a:p>
          <a:p>
            <a:pPr lvl="1"/>
            <a:r>
              <a:rPr lang="en-US" dirty="0"/>
              <a:t>Grid density-based algorithms: </a:t>
            </a:r>
            <a:r>
              <a:rPr lang="en-US" u="sng" dirty="0"/>
              <a:t>ST-GRID, CLIQUE</a:t>
            </a:r>
          </a:p>
          <a:p>
            <a:pPr lvl="1"/>
            <a:r>
              <a:rPr lang="en-US" dirty="0"/>
              <a:t>subspace (R package), </a:t>
            </a:r>
            <a:r>
              <a:rPr lang="en-US" dirty="0" err="1"/>
              <a:t>PyClustering</a:t>
            </a:r>
            <a:endParaRPr lang="en-US" dirty="0"/>
          </a:p>
          <a:p>
            <a:r>
              <a:rPr lang="en-US" dirty="0">
                <a:solidFill>
                  <a:srgbClr val="FF9933"/>
                </a:solidFill>
              </a:rPr>
              <a:t>Multivariate analysis </a:t>
            </a:r>
            <a:r>
              <a:rPr lang="en-US" dirty="0"/>
              <a:t>between air quality/emission indicators, disease incidence, temperature, precipitation</a:t>
            </a:r>
          </a:p>
          <a:p>
            <a:pPr lvl="1"/>
            <a:r>
              <a:rPr lang="en-US" dirty="0"/>
              <a:t>PCA, Bayesian inference, spatial autocorrelation, Monte Carlo tests</a:t>
            </a:r>
          </a:p>
          <a:p>
            <a:r>
              <a:rPr lang="en-US" dirty="0">
                <a:solidFill>
                  <a:srgbClr val="FF9933"/>
                </a:solidFill>
              </a:rPr>
              <a:t>Random forest</a:t>
            </a:r>
            <a:r>
              <a:rPr lang="en-US" dirty="0"/>
              <a:t> regression to rank the importance of variables</a:t>
            </a:r>
          </a:p>
          <a:p>
            <a:pPr lvl="1"/>
            <a:r>
              <a:rPr lang="en-US" dirty="0"/>
              <a:t>Predictive power for </a:t>
            </a:r>
            <a:r>
              <a:rPr lang="en-US" u="sng" dirty="0"/>
              <a:t>disease incidence as the target variable</a:t>
            </a:r>
          </a:p>
          <a:p>
            <a:pPr lvl="1"/>
            <a:r>
              <a:rPr lang="en-US" dirty="0" err="1"/>
              <a:t>RandomForestRegressor</a:t>
            </a:r>
            <a:r>
              <a:rPr lang="en-US" dirty="0"/>
              <a:t> (scikit-learn package)</a:t>
            </a:r>
          </a:p>
          <a:p>
            <a:r>
              <a:rPr lang="en-US" dirty="0"/>
              <a:t>Measure </a:t>
            </a:r>
            <a:r>
              <a:rPr lang="en-US" dirty="0">
                <a:solidFill>
                  <a:srgbClr val="FF9933"/>
                </a:solidFill>
              </a:rPr>
              <a:t>seasonal patterns</a:t>
            </a:r>
          </a:p>
          <a:p>
            <a:pPr lvl="1"/>
            <a:r>
              <a:rPr lang="en-US" dirty="0"/>
              <a:t>Changes in indicator concentrations, death counts</a:t>
            </a:r>
          </a:p>
          <a:p>
            <a:pPr lvl="1"/>
            <a:r>
              <a:rPr lang="en-US" dirty="0"/>
              <a:t>Differences in correlations and predictive power</a:t>
            </a:r>
          </a:p>
        </p:txBody>
      </p:sp>
    </p:spTree>
    <p:extLst>
      <p:ext uri="{BB962C8B-B14F-4D97-AF65-F5344CB8AC3E}">
        <p14:creationId xmlns:p14="http://schemas.microsoft.com/office/powerpoint/2010/main" val="4566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894F008A-EBBD-4D15-BF72-79069C8BA2A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9933"/>
                </a:solidFill>
              </a:rPr>
              <a:t>Objectives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F95C0E-4352-431A-A21F-56AE9BA21CC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Utilize skills and knowledge from advanced Computer Science courses involving Machine Learning, Data Science, and Statistics</a:t>
            </a:r>
          </a:p>
          <a:p>
            <a:endParaRPr lang="en-US" dirty="0"/>
          </a:p>
          <a:p>
            <a:r>
              <a:rPr lang="en-US" dirty="0"/>
              <a:t>Perform analysis on fire emissions, air quality, and its human health impacts</a:t>
            </a:r>
          </a:p>
          <a:p>
            <a:endParaRPr lang="en-US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Test the hypothesis:</a:t>
            </a:r>
          </a:p>
          <a:p>
            <a:pPr lvl="1">
              <a:spcBef>
                <a:spcPts val="0"/>
              </a:spcBef>
            </a:pPr>
            <a:r>
              <a:rPr lang="en-US" dirty="0"/>
              <a:t>Wildfires and other fire emissions contribute to </a:t>
            </a:r>
            <a:r>
              <a:rPr lang="en-US" b="0" i="0" u="none" strike="noStrike" dirty="0">
                <a:effectLst/>
              </a:rPr>
              <a:t>higher concentrations of PM2.5 and emitted carbon, thus increasing the incidence/deaths and associated healthcare costs of respiratory diseases</a:t>
            </a:r>
          </a:p>
          <a:p>
            <a:pPr lvl="1">
              <a:spcBef>
                <a:spcPts val="0"/>
              </a:spcBef>
            </a:pPr>
            <a:endParaRPr lang="en-US" b="0" i="0" u="none" strike="noStrike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90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nature, sunset, night sky&#10;&#10;Description automatically generated">
            <a:extLst>
              <a:ext uri="{FF2B5EF4-FFF2-40B4-BE49-F238E27FC236}">
                <a16:creationId xmlns:a16="http://schemas.microsoft.com/office/drawing/2014/main" id="{2830F7B2-6115-4435-9E6C-1B9D51AE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" y="0"/>
            <a:ext cx="12185635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26BB1B-C3CB-4B78-A89E-30831E782434}"/>
              </a:ext>
            </a:extLst>
          </p:cNvPr>
          <p:cNvSpPr txBox="1">
            <a:spLocks/>
          </p:cNvSpPr>
          <p:nvPr/>
        </p:nvSpPr>
        <p:spPr>
          <a:xfrm>
            <a:off x="411480" y="2684095"/>
            <a:ext cx="4502858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1EC193-8055-4CAF-803B-25E899B77B4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AAE6CE3A-19EB-44DB-9751-0C27D0836C8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Background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66DEEFE2-8EF5-4408-9AE9-B7F18866FF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>
                    <a:solidFill>
                      <a:schemeClr val="tx1"/>
                    </a:solidFill>
                  </a:rPr>
                  <a:t>Wildfires contribute significantly to fire emissions and pose imminent risks to human and ecosystem health</a:t>
                </a:r>
              </a:p>
              <a:p>
                <a:pPr lvl="2"/>
                <a:endParaRPr lang="en-US" sz="2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sSub>
                      <m:sSubPr>
                        <m:ctrlPr>
                          <a:rPr lang="en-US" sz="2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sz="26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2.5</m:t>
                        </m:r>
                      </m:sub>
                    </m:sSub>
                    <m:r>
                      <a:rPr lang="en-US" sz="26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6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Ozone</m:t>
                    </m:r>
                    <m:r>
                      <a:rPr lang="en-US" sz="26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6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6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sSub>
                      <m:sSubPr>
                        <m:ctrlPr>
                          <a:rPr lang="en-US" sz="2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sz="26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increases respiratory disease incidence/deaths, i.e. asthma, COPD, lung disease</a:t>
                </a:r>
              </a:p>
              <a:p>
                <a:pPr lvl="2"/>
                <a:endParaRPr lang="en-US" sz="2600" dirty="0">
                  <a:solidFill>
                    <a:schemeClr val="tx1"/>
                  </a:solidFill>
                </a:endParaRPr>
              </a:p>
              <a:p>
                <a:r>
                  <a:rPr lang="en-US" sz="2600" dirty="0">
                    <a:solidFill>
                      <a:schemeClr val="tx1"/>
                    </a:solidFill>
                  </a:rPr>
                  <a:t>Advances in satellite observations, chemical transport modeling, and ground-based monitoring give higher resolution and better-validated air quality indicator concentrations</a:t>
                </a:r>
              </a:p>
              <a:p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66DEEFE2-8EF5-4408-9AE9-B7F18866F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 t="-210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88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ridge over a body of water&#10;&#10;Description automatically generated with low confidence">
            <a:extLst>
              <a:ext uri="{FF2B5EF4-FFF2-40B4-BE49-F238E27FC236}">
                <a16:creationId xmlns:a16="http://schemas.microsoft.com/office/drawing/2014/main" id="{26DB7596-A8BF-44E0-841F-594A5A2EF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" y="0"/>
            <a:ext cx="121852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FF4D7-1280-4B29-B3DC-DA8CEF23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00F69-2028-4C58-AC79-123FABDC0C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b="0" i="0" u="none" strike="noStrike" baseline="0" dirty="0">
                    <a:solidFill>
                      <a:schemeClr val="tx1"/>
                    </a:solidFill>
                    <a:latin typeface="URWPalladioL-Roma"/>
                  </a:rPr>
                  <a:t>From 1997 to 2016, fire emissions increased surface </a:t>
                </a:r>
                <a:r>
                  <a:rPr lang="en-US" sz="2600" b="0" u="none" strike="noStrike" baseline="0" dirty="0">
                    <a:solidFill>
                      <a:schemeClr val="tx1"/>
                    </a:solidFill>
                    <a:latin typeface="URWPalladioL-Roma"/>
                  </a:rPr>
                  <a:t>8-hour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sz="2600" b="0" i="0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600" b="0" i="0" u="none" strike="noStrike" baseline="0" dirty="0">
                    <a:solidFill>
                      <a:schemeClr val="tx1"/>
                    </a:solidFill>
                    <a:latin typeface="URWPalladioL-Roma"/>
                  </a:rPr>
                  <a:t> standard exceedances by 10% and 24-hour PM2.5 exceedances by 33% (contiguous U.S.)</a:t>
                </a:r>
              </a:p>
              <a:p>
                <a:endParaRPr lang="en-US" sz="2600" b="0" i="0" u="none" strike="noStrike" baseline="0" dirty="0">
                  <a:solidFill>
                    <a:schemeClr val="tx1"/>
                  </a:solidFill>
                  <a:latin typeface="URWPalladioL-Roma"/>
                </a:endParaRPr>
              </a:p>
              <a:p>
                <a:r>
                  <a:rPr lang="en-US" sz="2600" b="0" i="0" u="none" strike="noStrike" baseline="0" dirty="0">
                    <a:solidFill>
                      <a:schemeClr val="tx1"/>
                    </a:solidFill>
                  </a:rPr>
                  <a:t>Global mean carbon emissions: </a:t>
                </a:r>
                <a14:m>
                  <m:oMath xmlns:m="http://schemas.openxmlformats.org/officeDocument/2006/math">
                    <m:r>
                      <a:rPr lang="en-US" sz="2600" b="0" i="1" u="sng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2.2∗</m:t>
                    </m:r>
                    <m:sSup>
                      <m:sSupPr>
                        <m:ctrlPr>
                          <a:rPr lang="en-US" sz="2600" b="0" i="1" u="sng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u="sng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600" b="0" i="1" u="sng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</m:oMath>
                </a14:m>
                <a:r>
                  <a:rPr lang="en-US" sz="2600" b="0" i="0" u="sng" strike="noStrike" baseline="0" dirty="0">
                    <a:solidFill>
                      <a:schemeClr val="tx1"/>
                    </a:solidFill>
                  </a:rPr>
                  <a:t> grams of carbon per year </a:t>
                </a:r>
                <a:r>
                  <a:rPr lang="en-US" sz="2600" b="0" i="0" strike="noStrike" baseline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Pg</m:t>
                    </m:r>
                    <m:r>
                      <a:rPr lang="en-US" sz="2600" b="0" i="0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 b="0" i="0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600" b="0" i="0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2600" b="0" i="0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yr</m:t>
                    </m:r>
                  </m:oMath>
                </a14:m>
                <a:r>
                  <a:rPr lang="en-US" sz="2600" b="0" i="0" strike="noStrike" baseline="0" dirty="0">
                    <a:solidFill>
                      <a:schemeClr val="tx1"/>
                    </a:solidFill>
                  </a:rPr>
                  <a:t>) </a:t>
                </a:r>
                <a:r>
                  <a:rPr lang="en-US" sz="2600" b="0" i="0" u="none" strike="noStrike" baseline="0" dirty="0">
                    <a:solidFill>
                      <a:schemeClr val="tx1"/>
                    </a:solidFill>
                  </a:rPr>
                  <a:t>during 1997–2016</a:t>
                </a:r>
              </a:p>
              <a:p>
                <a:endParaRPr lang="en-US" sz="2600" dirty="0">
                  <a:solidFill>
                    <a:schemeClr val="tx1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  <a:p>
                <a:r>
                  <a:rPr lang="en-US" sz="2600" dirty="0">
                    <a:solidFill>
                      <a:schemeClr val="tx1"/>
                    </a:solidFill>
                  </a:rPr>
                  <a:t>In 2015, </a:t>
                </a:r>
                <a:r>
                  <a:rPr lang="en-US" sz="2600" u="sng" dirty="0">
                    <a:solidFill>
                      <a:schemeClr val="tx1"/>
                    </a:solidFill>
                  </a:rPr>
                  <a:t>9-23 million</a:t>
                </a:r>
                <a:r>
                  <a:rPr lang="en-US" sz="2600" dirty="0">
                    <a:solidFill>
                      <a:schemeClr val="tx1"/>
                    </a:solidFill>
                  </a:rPr>
                  <a:t> global asthma ERVs were attributable to ozone, </a:t>
                </a:r>
                <a:r>
                  <a:rPr lang="en-US" sz="2600" u="sng" dirty="0">
                    <a:solidFill>
                      <a:schemeClr val="tx1"/>
                    </a:solidFill>
                  </a:rPr>
                  <a:t>5-10 million </a:t>
                </a:r>
                <a:r>
                  <a:rPr lang="en-US" sz="2600" dirty="0">
                    <a:solidFill>
                      <a:schemeClr val="tx1"/>
                    </a:solidFill>
                  </a:rPr>
                  <a:t>were attributable to PM2.5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00F69-2028-4C58-AC79-123FABDC0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55F2111-9654-41BF-A1BF-C6C09E955F9C}"/>
              </a:ext>
            </a:extLst>
          </p:cNvPr>
          <p:cNvSpPr txBox="1"/>
          <p:nvPr/>
        </p:nvSpPr>
        <p:spPr>
          <a:xfrm>
            <a:off x="0" y="6088559"/>
            <a:ext cx="109899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9933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Remote Sensing | Impact of Fire Emissions on U.S. Air Quality from 1997 to 2016–A Modeling Study in the Satellite Era (mdpi.com)</a:t>
            </a:r>
            <a:endParaRPr lang="en-US" sz="1100" dirty="0">
              <a:solidFill>
                <a:srgbClr val="FF9933"/>
              </a:solidFill>
            </a:endParaRPr>
          </a:p>
          <a:p>
            <a:r>
              <a:rPr lang="en-US" sz="1100" dirty="0">
                <a:solidFill>
                  <a:srgbClr val="FF9933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fire emissions estimates during 1997–2016 (copernicus.org)</a:t>
            </a:r>
            <a:endParaRPr lang="en-US" sz="1100" dirty="0">
              <a:solidFill>
                <a:srgbClr val="FF9933"/>
              </a:solidFill>
            </a:endParaRPr>
          </a:p>
          <a:p>
            <a:r>
              <a:rPr lang="en-US" sz="1100" dirty="0">
                <a:solidFill>
                  <a:srgbClr val="FF993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Estimates and Long-Term Trends of Fine Particulate Matter Concentrations (1998–2018) | Environmental Science &amp; Technology (acs.org)</a:t>
            </a:r>
            <a:endParaRPr lang="en-US" sz="1100" dirty="0">
              <a:solidFill>
                <a:srgbClr val="FF9933"/>
              </a:solidFill>
            </a:endParaRPr>
          </a:p>
          <a:p>
            <a:r>
              <a:rPr lang="en-US" sz="1100" dirty="0">
                <a:solidFill>
                  <a:srgbClr val="FF9933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Estimates of the Global Burden of Ambient PM2.5, Ozone, and NO2 on Asthma Incidence and Emergency Room Visits | Environmental Health Perspectives (nih.gov)</a:t>
            </a:r>
            <a:endParaRPr lang="en-US" sz="1100" dirty="0">
              <a:solidFill>
                <a:srgbClr val="FF9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58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2938-FE7F-46ED-851C-F2DFED3C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933"/>
                </a:solidFill>
              </a:rPr>
              <a:t>Datasets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806E13-B482-4531-BBF4-237AE3533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47159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Publicly available datasets of air quality indicators such as surface PM2.5 and carbon mass are created by researchers using satellite products and models</a:t>
                </a:r>
              </a:p>
              <a:p>
                <a:pPr marL="628650" lvl="1" indent="-171450"/>
                <a:r>
                  <a:rPr lang="en-US" sz="1900" dirty="0">
                    <a:hlinkClick r:id="rId2"/>
                  </a:rPr>
                  <a:t>Surface PM2.5 | Atmospheric Composition Analysis Group | Washington University in St. Louis (wustl.edu)</a:t>
                </a:r>
                <a:endParaRPr lang="en-US" sz="1900" dirty="0"/>
              </a:p>
              <a:p>
                <a:pPr marL="1085850" lvl="2" indent="-171450"/>
                <a:r>
                  <a:rPr lang="en-US" sz="1600" dirty="0"/>
                  <a:t>B</a:t>
                </a:r>
                <a:r>
                  <a:rPr lang="en-US" sz="1600" b="0" dirty="0"/>
                  <a:t>y month,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0.01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dirty="0"/>
                  <a:t> coordinate grid cells</a:t>
                </a:r>
              </a:p>
              <a:p>
                <a:pPr marL="628650" lvl="1" indent="-171450"/>
                <a:r>
                  <a:rPr lang="en-US" sz="1900" dirty="0">
                    <a:hlinkClick r:id="rId3"/>
                  </a:rPr>
                  <a:t>Global Fire Emissions Database (globalfiredata.org)</a:t>
                </a:r>
                <a:endParaRPr lang="en-US" sz="1900" dirty="0"/>
              </a:p>
              <a:p>
                <a:pPr marL="1085850" lvl="2" indent="-171450"/>
                <a:r>
                  <a:rPr lang="en-US" sz="1600" dirty="0"/>
                  <a:t>B</a:t>
                </a:r>
                <a:r>
                  <a:rPr lang="en-US" sz="1600" b="0" dirty="0"/>
                  <a:t>y month,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0.25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dirty="0"/>
                  <a:t> coordinate grid cells</a:t>
                </a:r>
                <a:endParaRPr lang="en-US" sz="2400" dirty="0"/>
              </a:p>
              <a:p>
                <a:r>
                  <a:rPr lang="en-US" dirty="0"/>
                  <a:t>NOAA’s Climate Divisional Database (</a:t>
                </a:r>
                <a:r>
                  <a:rPr lang="en-US" dirty="0" err="1"/>
                  <a:t>nClimDiv</a:t>
                </a:r>
                <a:r>
                  <a:rPr lang="en-US" dirty="0"/>
                  <a:t>) – temperature and precipitation data</a:t>
                </a:r>
              </a:p>
              <a:p>
                <a:pPr lvl="1"/>
                <a:r>
                  <a:rPr lang="en-US" sz="1900" dirty="0">
                    <a:hlinkClick r:id="rId4"/>
                  </a:rPr>
                  <a:t>NOAA's Climate Divisional Database (</a:t>
                </a:r>
                <a:r>
                  <a:rPr lang="en-US" sz="1900" dirty="0" err="1">
                    <a:hlinkClick r:id="rId4"/>
                  </a:rPr>
                  <a:t>nCLIMDIV</a:t>
                </a:r>
                <a:r>
                  <a:rPr lang="en-US" sz="1900" dirty="0">
                    <a:hlinkClick r:id="rId4"/>
                  </a:rPr>
                  <a:t>)</a:t>
                </a:r>
                <a:endParaRPr lang="en-US" sz="1900" dirty="0"/>
              </a:p>
              <a:p>
                <a:pPr lvl="2"/>
                <a:r>
                  <a:rPr lang="en-US" sz="1600" dirty="0"/>
                  <a:t>By county, month</a:t>
                </a:r>
              </a:p>
              <a:p>
                <a:r>
                  <a:rPr lang="en-US" dirty="0"/>
                  <a:t>Public health data is available from the CDC, including deaths from cardiovascular/respiratory disease</a:t>
                </a:r>
              </a:p>
              <a:p>
                <a:pPr lvl="1"/>
                <a:r>
                  <a:rPr lang="en-US" sz="1900" dirty="0">
                    <a:hlinkClick r:id="rId5"/>
                  </a:rPr>
                  <a:t>Underlying Cause of Death, 1999-2019 Request (cdc.gov)</a:t>
                </a:r>
                <a:endParaRPr lang="en-US" sz="1900" dirty="0"/>
              </a:p>
              <a:p>
                <a:pPr lvl="2"/>
                <a:r>
                  <a:rPr lang="en-US" sz="1600" dirty="0"/>
                  <a:t>By county, month</a:t>
                </a:r>
                <a:endParaRPr lang="en-US" sz="2400" dirty="0"/>
              </a:p>
              <a:p>
                <a:pPr lvl="2"/>
                <a:endParaRPr lang="en-US" sz="11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806E13-B482-4531-BBF4-237AE3533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47159" cy="4351338"/>
              </a:xfrm>
              <a:blipFill>
                <a:blip r:embed="rId6"/>
                <a:stretch>
                  <a:fillRect l="-851" t="-3501" r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463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8F123B-FBD1-400B-92D5-DE3A515A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933"/>
                </a:solidFill>
              </a:rPr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BAB2-E090-47E6-BD76-CB410258C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US County shapefiles</a:t>
            </a:r>
          </a:p>
          <a:p>
            <a:pPr lvl="1"/>
            <a:r>
              <a:rPr lang="en-US" sz="2000" dirty="0">
                <a:hlinkClick r:id="rId2"/>
              </a:rPr>
              <a:t>Cartographic Boundary Files (census.gov)</a:t>
            </a:r>
            <a:endParaRPr lang="en-US" sz="2000" dirty="0"/>
          </a:p>
          <a:p>
            <a:r>
              <a:rPr lang="en-US" sz="2600" dirty="0"/>
              <a:t>Population data – yearly; monthly data estimated</a:t>
            </a:r>
          </a:p>
          <a:p>
            <a:pPr lvl="1"/>
            <a:r>
              <a:rPr lang="en-US" sz="2000" dirty="0">
                <a:hlinkClick r:id="rId3"/>
              </a:rPr>
              <a:t>County Intercensal Datasets: 2000-2010 (census.gov)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County Population Totals: 2010-2019 (census.gov)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8470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A21D-19B6-46E1-91F5-AA45D64A1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933"/>
                </a:solidFill>
              </a:rPr>
              <a:t>Data wrangling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5861C-A49C-40B9-9E01-A71237C20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search of rich public datasets in the same timeframe</a:t>
            </a:r>
          </a:p>
          <a:p>
            <a:r>
              <a:rPr lang="en-US" dirty="0"/>
              <a:t>Create visualizations to understand the datasets (next 2 slides)</a:t>
            </a:r>
          </a:p>
          <a:p>
            <a:r>
              <a:rPr lang="en-US" dirty="0"/>
              <a:t>Prepare data for analysis</a:t>
            </a:r>
          </a:p>
          <a:p>
            <a:pPr lvl="1"/>
            <a:r>
              <a:rPr lang="en-US" dirty="0"/>
              <a:t>Organize all datasets into similar data structures/formats</a:t>
            </a:r>
          </a:p>
          <a:p>
            <a:r>
              <a:rPr lang="en-US" dirty="0"/>
              <a:t>Use of county shapefiles</a:t>
            </a:r>
          </a:p>
          <a:p>
            <a:pPr lvl="1"/>
            <a:r>
              <a:rPr lang="en-US" dirty="0"/>
              <a:t>Account for county changes since 2000</a:t>
            </a:r>
          </a:p>
          <a:p>
            <a:pPr lvl="1"/>
            <a:r>
              <a:rPr lang="en-US" dirty="0"/>
              <a:t>Total area of land and water (per county) to compute population densities</a:t>
            </a:r>
          </a:p>
          <a:p>
            <a:pPr lvl="1"/>
            <a:r>
              <a:rPr lang="en-US" dirty="0"/>
              <a:t>Aggregate grid cells by county to compute average air quality indicator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1809846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E30E955F-4172-4B62-ACE4-907F913FA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" t="6701" r="7762" b="670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192BA77-93D3-49F8-82D0-3858F4C71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2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Average Monthly Death Rate from Respiratory Diseases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10A3F-24E6-4A08-81EE-A5152871FB20}"/>
              </a:ext>
            </a:extLst>
          </p:cNvPr>
          <p:cNvSpPr txBox="1"/>
          <p:nvPr/>
        </p:nvSpPr>
        <p:spPr>
          <a:xfrm>
            <a:off x="292963" y="5992427"/>
            <a:ext cx="908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Research-Spring2021/code/</a:t>
            </a:r>
            <a:r>
              <a:rPr lang="en-US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plot_usa-outfiles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monthyDeathRate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300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393B6AE2-E164-47CF-90BE-611A6E1CA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6" t="6673" r="7764" b="6673"/>
          <a:stretch/>
        </p:blipFill>
        <p:spPr>
          <a:xfrm>
            <a:off x="0" y="0"/>
            <a:ext cx="12192000" cy="6857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43B8C097-96A1-4764-B43A-2D8AA32697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4507" y="0"/>
                <a:ext cx="9286043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Average Monthly PM2.5 concentration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43B8C097-96A1-4764-B43A-2D8AA32697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4507" y="0"/>
                <a:ext cx="9286043" cy="1325563"/>
              </a:xfrm>
              <a:blipFill>
                <a:blip r:embed="rId3"/>
                <a:stretch>
                  <a:fillRect l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C67EC15-53B2-469B-8D98-43696A9CECA0}"/>
              </a:ext>
            </a:extLst>
          </p:cNvPr>
          <p:cNvSpPr txBox="1"/>
          <p:nvPr/>
        </p:nvSpPr>
        <p:spPr>
          <a:xfrm>
            <a:off x="293609" y="5994369"/>
            <a:ext cx="822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Research-Spring2021/code/read_acag_pm2-5-outfiles/TENA_2000-2018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221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1120</TotalTime>
  <Words>716</Words>
  <Application>Microsoft Office PowerPoint</Application>
  <PresentationFormat>Widescreen</PresentationFormat>
  <Paragraphs>82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URWPalladioL-Roma</vt:lpstr>
      <vt:lpstr>Arial</vt:lpstr>
      <vt:lpstr>Calibri</vt:lpstr>
      <vt:lpstr>Calibri Light</vt:lpstr>
      <vt:lpstr>Cambria Math</vt:lpstr>
      <vt:lpstr>Office Theme</vt:lpstr>
      <vt:lpstr>Impact of Fire Emissions on Air Quality,  Respiratory Disease Incidence, and  Healthcare Costs</vt:lpstr>
      <vt:lpstr>PowerPoint Presentation</vt:lpstr>
      <vt:lpstr>PowerPoint Presentation</vt:lpstr>
      <vt:lpstr>Background</vt:lpstr>
      <vt:lpstr>Datasets</vt:lpstr>
      <vt:lpstr>Datasets</vt:lpstr>
      <vt:lpstr>Data wrangling </vt:lpstr>
      <vt:lpstr>Average Monthly Death Rate from Respiratory Diseases</vt:lpstr>
      <vt:lpstr>Average Monthly PM2.5 concentration (μm/m^3)</vt:lpstr>
      <vt:lpstr>Analysis (In-Progress)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Fire Emissions on Air Quality, Respiratory Disease Incidence, and Healthcare Costs</dc:title>
  <dc:creator>Alexander He</dc:creator>
  <cp:lastModifiedBy>Alexander He</cp:lastModifiedBy>
  <cp:revision>81</cp:revision>
  <dcterms:created xsi:type="dcterms:W3CDTF">2021-04-05T23:36:31Z</dcterms:created>
  <dcterms:modified xsi:type="dcterms:W3CDTF">2021-05-14T04:38:37Z</dcterms:modified>
</cp:coreProperties>
</file>